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7" r:id="rId2"/>
    <p:sldId id="258" r:id="rId3"/>
    <p:sldId id="259" r:id="rId4"/>
    <p:sldId id="261" r:id="rId5"/>
    <p:sldId id="262" r:id="rId6"/>
    <p:sldId id="263" r:id="rId7"/>
    <p:sldId id="270" r:id="rId8"/>
    <p:sldId id="271" r:id="rId9"/>
    <p:sldId id="269" r:id="rId10"/>
    <p:sldId id="264" r:id="rId11"/>
    <p:sldId id="265" r:id="rId12"/>
    <p:sldId id="266" r:id="rId13"/>
    <p:sldId id="267" r:id="rId14"/>
    <p:sldId id="26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5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BC992C-5B68-4B28-B2EA-3A0146C4719C}" type="datetimeFigureOut">
              <a:rPr lang="en-US" smtClean="0"/>
              <a:t>9/8/2015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E3CC4D-490D-49B8-9EBB-E7CADDDB2761}" type="slidenum">
              <a:rPr lang="en-US" smtClean="0"/>
              <a:t>‹#›</a:t>
            </a:fld>
            <a:endParaRPr lang="en-US"/>
          </a:p>
        </p:txBody>
      </p:sp>
    </p:spTree>
    <p:extLst>
      <p:ext uri="{BB962C8B-B14F-4D97-AF65-F5344CB8AC3E}">
        <p14:creationId xmlns:p14="http://schemas.microsoft.com/office/powerpoint/2010/main" val="33680254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Terri: 5 seconds</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a:t>
            </a:fld>
            <a:endParaRPr lang="en-US"/>
          </a:p>
        </p:txBody>
      </p:sp>
    </p:spTree>
    <p:extLst>
      <p:ext uri="{BB962C8B-B14F-4D97-AF65-F5344CB8AC3E}">
        <p14:creationId xmlns:p14="http://schemas.microsoft.com/office/powerpoint/2010/main" val="17358890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4-5 minutes to record only in</a:t>
            </a:r>
            <a:r>
              <a:rPr lang="en-US" baseline="0" dirty="0" smtClean="0"/>
              <a:t> the left hand column.</a:t>
            </a:r>
          </a:p>
          <a:p>
            <a:r>
              <a:rPr lang="en-US" baseline="0" dirty="0" smtClean="0"/>
              <a:t>a </a:t>
            </a:r>
            <a:r>
              <a:rPr lang="en-US" baseline="0" dirty="0" smtClean="0"/>
              <a:t>way to share? (3 more minutes?)</a:t>
            </a:r>
            <a:endParaRPr lang="en-US" dirty="0" smtClean="0"/>
          </a:p>
          <a:p>
            <a:endParaRPr lang="en-US" dirty="0" smtClean="0"/>
          </a:p>
          <a:p>
            <a:r>
              <a:rPr lang="en-US" dirty="0" smtClean="0"/>
              <a:t>What are you noticing?  What opinions are you generating from this image?</a:t>
            </a:r>
          </a:p>
          <a:p>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10</a:t>
            </a:fld>
            <a:endParaRPr lang="en-US"/>
          </a:p>
        </p:txBody>
      </p:sp>
    </p:spTree>
    <p:extLst>
      <p:ext uri="{BB962C8B-B14F-4D97-AF65-F5344CB8AC3E}">
        <p14:creationId xmlns:p14="http://schemas.microsoft.com/office/powerpoint/2010/main" val="22070467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r>
              <a:rPr lang="en-US" baseline="0" dirty="0" smtClean="0"/>
              <a:t>3 min) to reread and think</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11</a:t>
            </a:fld>
            <a:endParaRPr lang="en-US"/>
          </a:p>
        </p:txBody>
      </p:sp>
    </p:spTree>
    <p:extLst>
      <p:ext uri="{BB962C8B-B14F-4D97-AF65-F5344CB8AC3E}">
        <p14:creationId xmlns:p14="http://schemas.microsoft.com/office/powerpoint/2010/main" val="11182821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You </a:t>
            </a:r>
            <a:r>
              <a:rPr lang="en-US" baseline="0" dirty="0" smtClean="0"/>
              <a:t>are welcome to use one or more of the sentence frames provided.  Who has more we could add?  We’ll chart them for all to see.  </a:t>
            </a:r>
          </a:p>
          <a:p>
            <a:r>
              <a:rPr lang="en-US" baseline="0" dirty="0" smtClean="0"/>
              <a:t>When finished charting, direct writers to begin adding to the last writing column in their notebooks.  (3 min.)</a:t>
            </a:r>
          </a:p>
          <a:p>
            <a:r>
              <a:rPr lang="en-US" baseline="0" dirty="0" smtClean="0"/>
              <a:t>Pam:  lead a sharing of the writing columns for the day.  (3-4 minutes)</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12</a:t>
            </a:fld>
            <a:endParaRPr lang="en-US"/>
          </a:p>
        </p:txBody>
      </p:sp>
    </p:spTree>
    <p:extLst>
      <p:ext uri="{BB962C8B-B14F-4D97-AF65-F5344CB8AC3E}">
        <p14:creationId xmlns:p14="http://schemas.microsoft.com/office/powerpoint/2010/main" val="33670569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Ask </a:t>
            </a:r>
            <a:r>
              <a:rPr lang="en-US" baseline="0" dirty="0" smtClean="0"/>
              <a:t>students to reflect about how the process worked for them as writers today.  Could they do another </a:t>
            </a:r>
            <a:r>
              <a:rPr lang="en-US" baseline="0" dirty="0" smtClean="0"/>
              <a:t>brief </a:t>
            </a:r>
            <a:r>
              <a:rPr lang="en-US" baseline="0" dirty="0" smtClean="0"/>
              <a:t>writing in the notebook?  (3 minutes or so)</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13</a:t>
            </a:fld>
            <a:endParaRPr lang="en-US"/>
          </a:p>
        </p:txBody>
      </p:sp>
    </p:spTree>
    <p:extLst>
      <p:ext uri="{BB962C8B-B14F-4D97-AF65-F5344CB8AC3E}">
        <p14:creationId xmlns:p14="http://schemas.microsoft.com/office/powerpoint/2010/main" val="32961755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Any </a:t>
            </a:r>
            <a:r>
              <a:rPr lang="en-US" dirty="0" smtClean="0"/>
              <a:t>final words of wisdom</a:t>
            </a:r>
            <a:r>
              <a:rPr lang="en-US" baseline="0" dirty="0" smtClean="0"/>
              <a:t> here? </a:t>
            </a:r>
            <a:r>
              <a:rPr lang="en-US" baseline="0" dirty="0" smtClean="0"/>
              <a:t>emphasize </a:t>
            </a:r>
            <a:r>
              <a:rPr lang="en-US" baseline="0" dirty="0" smtClean="0"/>
              <a:t>that their writing will tell us where and how we might adjust our teaching to best meet their needs.  </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14</a:t>
            </a:fld>
            <a:endParaRPr lang="en-US"/>
          </a:p>
        </p:txBody>
      </p:sp>
    </p:spTree>
    <p:extLst>
      <p:ext uri="{BB962C8B-B14F-4D97-AF65-F5344CB8AC3E}">
        <p14:creationId xmlns:p14="http://schemas.microsoft.com/office/powerpoint/2010/main" val="9245290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Introduce </a:t>
            </a:r>
            <a:r>
              <a:rPr lang="en-US" dirty="0" smtClean="0"/>
              <a:t>ourselves</a:t>
            </a:r>
            <a:r>
              <a:rPr lang="en-US" baseline="0" dirty="0" smtClean="0"/>
              <a:t> and explain why we are here.  Mention that the photo represents how teaching looks different than it did years ago because teachers often get together to observe one another’s lessons and give one another feedback and support about best ways to get teaching done.  (one minute)</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2</a:t>
            </a:fld>
            <a:endParaRPr lang="en-US"/>
          </a:p>
        </p:txBody>
      </p:sp>
    </p:spTree>
    <p:extLst>
      <p:ext uri="{BB962C8B-B14F-4D97-AF65-F5344CB8AC3E}">
        <p14:creationId xmlns:p14="http://schemas.microsoft.com/office/powerpoint/2010/main" val="16885630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argument writing is to discover truth rather than necessarily convince</a:t>
            </a:r>
            <a:r>
              <a:rPr lang="en-US" baseline="0" dirty="0" smtClean="0"/>
              <a:t> someone. </a:t>
            </a:r>
            <a:r>
              <a:rPr lang="en-US" dirty="0" smtClean="0"/>
              <a:t>Direct</a:t>
            </a:r>
            <a:r>
              <a:rPr lang="en-US" baseline="0" dirty="0" smtClean="0"/>
              <a:t> </a:t>
            </a:r>
            <a:r>
              <a:rPr lang="en-US" baseline="0" dirty="0" smtClean="0"/>
              <a:t>students to read this slide silently for themselves. (two minutes)   Then ask each of them to choose one of the colored words to think more deeply about.  Write for (two minutes) about why they think that word is important to argument.  At the end of one minute have them turn and talk with a partner sharing what they wrote.  (30 seconds each)</a:t>
            </a:r>
            <a:r>
              <a:rPr lang="en-US" dirty="0" smtClean="0"/>
              <a:t> Total Time:  5 minutes</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3</a:t>
            </a:fld>
            <a:endParaRPr lang="en-US"/>
          </a:p>
        </p:txBody>
      </p:sp>
    </p:spTree>
    <p:extLst>
      <p:ext uri="{BB962C8B-B14F-4D97-AF65-F5344CB8AC3E}">
        <p14:creationId xmlns:p14="http://schemas.microsoft.com/office/powerpoint/2010/main" val="11169301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a:t>
            </a:r>
            <a:r>
              <a:rPr lang="en-US" dirty="0" smtClean="0"/>
              <a:t>minute</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4</a:t>
            </a:fld>
            <a:endParaRPr lang="en-US"/>
          </a:p>
        </p:txBody>
      </p:sp>
    </p:spTree>
    <p:extLst>
      <p:ext uri="{BB962C8B-B14F-4D97-AF65-F5344CB8AC3E}">
        <p14:creationId xmlns:p14="http://schemas.microsoft.com/office/powerpoint/2010/main" val="28298353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Three minute free-write. </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Turn </a:t>
            </a:r>
            <a:r>
              <a:rPr lang="en-US" dirty="0" smtClean="0"/>
              <a:t>to a partner and determine who has the fewest TV sets. </a:t>
            </a:r>
            <a:r>
              <a:rPr lang="en-US" baseline="0" dirty="0" smtClean="0"/>
              <a:t>The person with the fewest television sets begins. One minute each pair/share.</a:t>
            </a:r>
          </a:p>
          <a:p>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5</a:t>
            </a:fld>
            <a:endParaRPr lang="en-US"/>
          </a:p>
        </p:txBody>
      </p:sp>
    </p:spTree>
    <p:extLst>
      <p:ext uri="{BB962C8B-B14F-4D97-AF65-F5344CB8AC3E}">
        <p14:creationId xmlns:p14="http://schemas.microsoft.com/office/powerpoint/2010/main" val="28395922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t>
            </a:r>
            <a:r>
              <a:rPr lang="en-US" dirty="0" smtClean="0"/>
              <a:t>to a new page in your notebook.  Create</a:t>
            </a:r>
            <a:r>
              <a:rPr lang="en-US" baseline="0" dirty="0" smtClean="0"/>
              <a:t> your page so that you are ready to read an image, take notes about it in the left hand column only.  (three minutes to get their page ready)  Signal ready with pencils down and notebooks turned so I can see.  As you are holding your notebooks for me to see, and politely waiting on your fellow classmates to be ready, be thinking of the most recent reality </a:t>
            </a:r>
            <a:r>
              <a:rPr lang="en-US" baseline="0" dirty="0" err="1" smtClean="0"/>
              <a:t>tv</a:t>
            </a:r>
            <a:r>
              <a:rPr lang="en-US" baseline="0" dirty="0" smtClean="0"/>
              <a:t> you’ve seen or heard about.  Think of it in terms of images.  </a:t>
            </a:r>
          </a:p>
          <a:p>
            <a:r>
              <a:rPr lang="en-US" baseline="0" dirty="0" smtClean="0"/>
              <a:t>Now I’m going to provide an image for you to read closely.  Here we go!</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6</a:t>
            </a:fld>
            <a:endParaRPr lang="en-US"/>
          </a:p>
        </p:txBody>
      </p:sp>
    </p:spTree>
    <p:extLst>
      <p:ext uri="{BB962C8B-B14F-4D97-AF65-F5344CB8AC3E}">
        <p14:creationId xmlns:p14="http://schemas.microsoft.com/office/powerpoint/2010/main" val="27355615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students to think about what they’ve been taught in Mrs. Hart’s class about reading a text.</a:t>
            </a:r>
            <a:endParaRPr lang="en-US" dirty="0"/>
          </a:p>
        </p:txBody>
      </p:sp>
      <p:sp>
        <p:nvSpPr>
          <p:cNvPr id="4" name="Slide Number Placeholder 3"/>
          <p:cNvSpPr>
            <a:spLocks noGrp="1"/>
          </p:cNvSpPr>
          <p:nvPr>
            <p:ph type="sldNum" sz="quarter" idx="10"/>
          </p:nvPr>
        </p:nvSpPr>
        <p:spPr/>
        <p:txBody>
          <a:bodyPr/>
          <a:lstStyle/>
          <a:p>
            <a:fld id="{3AE3CC4D-490D-49B8-9EBB-E7CADDDB2761}" type="slidenum">
              <a:rPr lang="en-US" smtClean="0"/>
              <a:t>7</a:t>
            </a:fld>
            <a:endParaRPr lang="en-US"/>
          </a:p>
        </p:txBody>
      </p:sp>
    </p:spTree>
    <p:extLst>
      <p:ext uri="{BB962C8B-B14F-4D97-AF65-F5344CB8AC3E}">
        <p14:creationId xmlns:p14="http://schemas.microsoft.com/office/powerpoint/2010/main" val="921484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Reading a text can also be thought of as digging deeper</a:t>
            </a:r>
            <a:r>
              <a:rPr lang="en-US" baseline="0" dirty="0" smtClean="0"/>
              <a:t> which we will do when we read this second image.</a:t>
            </a:r>
            <a:endParaRPr lang="en-US" dirty="0"/>
          </a:p>
        </p:txBody>
      </p:sp>
      <p:sp>
        <p:nvSpPr>
          <p:cNvPr id="4" name="Slide Number Placeholder 3"/>
          <p:cNvSpPr>
            <a:spLocks noGrp="1"/>
          </p:cNvSpPr>
          <p:nvPr>
            <p:ph type="sldNum" sz="quarter" idx="10"/>
          </p:nvPr>
        </p:nvSpPr>
        <p:spPr/>
        <p:txBody>
          <a:bodyPr/>
          <a:lstStyle/>
          <a:p>
            <a:fld id="{3AE3CC4D-490D-49B8-9EBB-E7CADDDB2761}" type="slidenum">
              <a:rPr lang="en-US" smtClean="0"/>
              <a:t>8</a:t>
            </a:fld>
            <a:endParaRPr lang="en-US"/>
          </a:p>
        </p:txBody>
      </p:sp>
    </p:spTree>
    <p:extLst>
      <p:ext uri="{BB962C8B-B14F-4D97-AF65-F5344CB8AC3E}">
        <p14:creationId xmlns:p14="http://schemas.microsoft.com/office/powerpoint/2010/main" val="2542744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Turn </a:t>
            </a:r>
            <a:r>
              <a:rPr lang="en-US" dirty="0" smtClean="0"/>
              <a:t>to a new page in your notebook.  Create</a:t>
            </a:r>
            <a:r>
              <a:rPr lang="en-US" baseline="0" dirty="0" smtClean="0"/>
              <a:t> your page so that you are ready to read an image, take notes about it in the left hand column only.  (three minutes to get their page ready)  Signal ready with pencils down and notebooks turned so I can see.  As you are holding your notebooks for me to see, and politely waiting on your fellow classmates to be ready, be thinking of the most recent reality </a:t>
            </a:r>
            <a:r>
              <a:rPr lang="en-US" baseline="0" dirty="0" err="1" smtClean="0"/>
              <a:t>tv</a:t>
            </a:r>
            <a:r>
              <a:rPr lang="en-US" baseline="0" dirty="0" smtClean="0"/>
              <a:t> you’ve seen or heard about.  Think of it in terms of images.  </a:t>
            </a:r>
          </a:p>
          <a:p>
            <a:r>
              <a:rPr lang="en-US" baseline="0" dirty="0" smtClean="0"/>
              <a:t>Now I’m going to provide an image for you to read closely.  Here we go!</a:t>
            </a:r>
            <a:endParaRPr lang="en-US" dirty="0"/>
          </a:p>
        </p:txBody>
      </p:sp>
      <p:sp>
        <p:nvSpPr>
          <p:cNvPr id="4" name="Slide Number Placeholder 3"/>
          <p:cNvSpPr>
            <a:spLocks noGrp="1"/>
          </p:cNvSpPr>
          <p:nvPr>
            <p:ph type="sldNum" sz="quarter" idx="10"/>
          </p:nvPr>
        </p:nvSpPr>
        <p:spPr/>
        <p:txBody>
          <a:bodyPr/>
          <a:lstStyle/>
          <a:p>
            <a:fld id="{F1392FBA-73A3-4D61-B163-1C168C6AA6F8}" type="slidenum">
              <a:rPr lang="en-US" smtClean="0"/>
              <a:pPr/>
              <a:t>9</a:t>
            </a:fld>
            <a:endParaRPr lang="en-US"/>
          </a:p>
        </p:txBody>
      </p:sp>
    </p:spTree>
    <p:extLst>
      <p:ext uri="{BB962C8B-B14F-4D97-AF65-F5344CB8AC3E}">
        <p14:creationId xmlns:p14="http://schemas.microsoft.com/office/powerpoint/2010/main" val="28418899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A1C3BE-6FCE-4A2D-88EF-94ABB6ACA534}"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A1C3BE-6FCE-4A2D-88EF-94ABB6ACA534}"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A1C3BE-6FCE-4A2D-88EF-94ABB6ACA534}"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A1C3BE-6FCE-4A2D-88EF-94ABB6ACA534}"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A1C3BE-6FCE-4A2D-88EF-94ABB6ACA534}" type="datetimeFigureOut">
              <a:rPr lang="en-US" smtClean="0"/>
              <a:t>9/8/2015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A1C3BE-6FCE-4A2D-88EF-94ABB6ACA534}"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A1C3BE-6FCE-4A2D-88EF-94ABB6ACA534}" type="datetimeFigureOut">
              <a:rPr lang="en-US" smtClean="0"/>
              <a:t>9/8/2015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A1C3BE-6FCE-4A2D-88EF-94ABB6ACA534}" type="datetimeFigureOut">
              <a:rPr lang="en-US" smtClean="0"/>
              <a:t>9/8/2015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A1C3BE-6FCE-4A2D-88EF-94ABB6ACA534}" type="datetimeFigureOut">
              <a:rPr lang="en-US" smtClean="0"/>
              <a:t>9/8/2015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A1C3BE-6FCE-4A2D-88EF-94ABB6ACA534}"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A1C3BE-6FCE-4A2D-88EF-94ABB6ACA534}" type="datetimeFigureOut">
              <a:rPr lang="en-US" smtClean="0"/>
              <a:t>9/8/2015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936EF0-92A6-45E6-B363-F6FF354404D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A1C3BE-6FCE-4A2D-88EF-94ABB6ACA534}" type="datetimeFigureOut">
              <a:rPr lang="en-US" smtClean="0"/>
              <a:t>9/8/2015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936EF0-92A6-45E6-B363-F6FF354404D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rgbClr val="FF0000"/>
                </a:solidFill>
                <a:latin typeface="Bernard MT Condensed" panose="02050806060905020404" pitchFamily="18" charset="0"/>
              </a:rPr>
              <a:t>Making Informal Arguments</a:t>
            </a:r>
            <a:endParaRPr lang="en-US" dirty="0">
              <a:solidFill>
                <a:srgbClr val="FF0000"/>
              </a:solidFill>
              <a:latin typeface="Bernard MT Condensed" panose="02050806060905020404" pitchFamily="18" charset="0"/>
            </a:endParaRPr>
          </a:p>
        </p:txBody>
      </p:sp>
      <p:sp>
        <p:nvSpPr>
          <p:cNvPr id="3" name="Subtitle 2"/>
          <p:cNvSpPr>
            <a:spLocks noGrp="1"/>
          </p:cNvSpPr>
          <p:nvPr>
            <p:ph type="subTitle" idx="1"/>
          </p:nvPr>
        </p:nvSpPr>
        <p:spPr/>
        <p:txBody>
          <a:bodyPr/>
          <a:lstStyle/>
          <a:p>
            <a:r>
              <a:rPr lang="en-US" b="1" dirty="0" smtClean="0">
                <a:solidFill>
                  <a:schemeClr val="tx1"/>
                </a:solidFill>
              </a:rPr>
              <a:t>Day One</a:t>
            </a:r>
            <a:endParaRPr lang="en-US" b="1" dirty="0">
              <a:solidFill>
                <a:schemeClr val="tx1"/>
              </a:solidFill>
            </a:endParaRPr>
          </a:p>
        </p:txBody>
      </p:sp>
    </p:spTree>
    <p:extLst>
      <p:ext uri="{BB962C8B-B14F-4D97-AF65-F5344CB8AC3E}">
        <p14:creationId xmlns:p14="http://schemas.microsoft.com/office/powerpoint/2010/main" val="428619175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cstate="print"/>
          <a:stretch>
            <a:fillRect/>
          </a:stretch>
        </p:blipFill>
        <p:spPr>
          <a:xfrm>
            <a:off x="990600" y="533400"/>
            <a:ext cx="7295323" cy="5822559"/>
          </a:xfrm>
          <a:prstGeom prst="rect">
            <a:avLst/>
          </a:prstGeom>
        </p:spPr>
      </p:pic>
    </p:spTree>
    <p:extLst>
      <p:ext uri="{BB962C8B-B14F-4D97-AF65-F5344CB8AC3E}">
        <p14:creationId xmlns:p14="http://schemas.microsoft.com/office/powerpoint/2010/main" val="23557907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Rereading and Adding Layers</a:t>
            </a:r>
            <a:endParaRPr lang="en-US" dirty="0">
              <a:solidFill>
                <a:srgbClr val="FF0000"/>
              </a:solidFill>
            </a:endParaRPr>
          </a:p>
        </p:txBody>
      </p:sp>
      <p:sp>
        <p:nvSpPr>
          <p:cNvPr id="3" name="Content Placeholder 2"/>
          <p:cNvSpPr>
            <a:spLocks noGrp="1"/>
          </p:cNvSpPr>
          <p:nvPr>
            <p:ph idx="1"/>
          </p:nvPr>
        </p:nvSpPr>
        <p:spPr>
          <a:xfrm>
            <a:off x="152400" y="1219200"/>
            <a:ext cx="8229600" cy="5181600"/>
          </a:xfrm>
        </p:spPr>
        <p:txBody>
          <a:bodyPr>
            <a:normAutofit/>
          </a:bodyPr>
          <a:lstStyle/>
          <a:p>
            <a:r>
              <a:rPr lang="en-US" dirty="0" smtClean="0"/>
              <a:t>Go back to your first column of writing about Reality TV.  Reread what you wrote.</a:t>
            </a:r>
          </a:p>
          <a:p>
            <a:r>
              <a:rPr lang="en-US" dirty="0" smtClean="0"/>
              <a:t>Now turn forward to the notes you just wrote as you read the </a:t>
            </a:r>
            <a:r>
              <a:rPr lang="en-US" i="1" dirty="0" smtClean="0"/>
              <a:t>Dance Moms </a:t>
            </a:r>
            <a:r>
              <a:rPr lang="en-US" dirty="0" smtClean="0"/>
              <a:t>image.</a:t>
            </a:r>
          </a:p>
          <a:p>
            <a:r>
              <a:rPr lang="en-US" dirty="0" smtClean="0"/>
              <a:t>How can you think about your notes to add the new layer of thinking to your writing?</a:t>
            </a:r>
          </a:p>
          <a:p>
            <a:r>
              <a:rPr lang="en-US" dirty="0" smtClean="0"/>
              <a:t>Let’s come up with some ways together to begin writing those additional thoughts. </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43800" y="4405312"/>
            <a:ext cx="1232154" cy="1866900"/>
          </a:xfrm>
          <a:prstGeom prst="rect">
            <a:avLst/>
          </a:prstGeom>
        </p:spPr>
      </p:pic>
    </p:spTree>
    <p:extLst>
      <p:ext uri="{BB962C8B-B14F-4D97-AF65-F5344CB8AC3E}">
        <p14:creationId xmlns:p14="http://schemas.microsoft.com/office/powerpoint/2010/main" val="1200848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Sentence Frames </a:t>
            </a:r>
            <a:endParaRPr lang="en-US" dirty="0">
              <a:solidFill>
                <a:srgbClr val="FF0000"/>
              </a:solidFill>
            </a:endParaRPr>
          </a:p>
        </p:txBody>
      </p:sp>
      <p:sp>
        <p:nvSpPr>
          <p:cNvPr id="3" name="Content Placeholder 2"/>
          <p:cNvSpPr>
            <a:spLocks noGrp="1"/>
          </p:cNvSpPr>
          <p:nvPr>
            <p:ph idx="1"/>
          </p:nvPr>
        </p:nvSpPr>
        <p:spPr/>
        <p:txBody>
          <a:bodyPr>
            <a:normAutofit lnSpcReduction="10000"/>
          </a:bodyPr>
          <a:lstStyle/>
          <a:p>
            <a:pPr marL="0" indent="0" algn="ctr">
              <a:buNone/>
            </a:pPr>
            <a:r>
              <a:rPr lang="en-US" sz="2800" dirty="0" smtClean="0"/>
              <a:t>Consider using the following to add to your writing:</a:t>
            </a:r>
          </a:p>
          <a:p>
            <a:r>
              <a:rPr lang="en-US" sz="2800" dirty="0" smtClean="0"/>
              <a:t>The image makes me question…</a:t>
            </a:r>
          </a:p>
          <a:p>
            <a:r>
              <a:rPr lang="en-US" sz="2800" dirty="0" smtClean="0"/>
              <a:t>Now I am thinking…</a:t>
            </a:r>
          </a:p>
          <a:p>
            <a:r>
              <a:rPr lang="en-US" sz="2800" dirty="0" smtClean="0"/>
              <a:t>I’m wondering…</a:t>
            </a:r>
          </a:p>
          <a:p>
            <a:r>
              <a:rPr lang="en-US" sz="2800" dirty="0" smtClean="0"/>
              <a:t>Just as I was thinking earlier…</a:t>
            </a:r>
          </a:p>
          <a:p>
            <a:pPr marL="0" indent="0">
              <a:buNone/>
            </a:pPr>
            <a:endParaRPr lang="en-US" sz="2800" dirty="0"/>
          </a:p>
          <a:p>
            <a:endParaRPr lang="en-US" sz="2800" dirty="0" smtClean="0"/>
          </a:p>
          <a:p>
            <a:endParaRPr lang="en-US" sz="2800" dirty="0"/>
          </a:p>
          <a:p>
            <a:r>
              <a:rPr lang="en-US" sz="2800" dirty="0" smtClean="0"/>
              <a:t>Let’s write more!</a:t>
            </a:r>
          </a:p>
          <a:p>
            <a:pPr marL="0" indent="0">
              <a:buNone/>
            </a:pPr>
            <a:endParaRPr lang="en-US" sz="2800" dirty="0"/>
          </a:p>
        </p:txBody>
      </p:sp>
      <p:pic>
        <p:nvPicPr>
          <p:cNvPr id="3074" name="Picture 2" descr="C:\Users\McAvoy\AppData\Local\Microsoft\Windows\Temporary Internet Files\Content.IE5\DXX72YR6\large-comic-eyes-and-feet-asking-question-33.3-13982[1].g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7399" y="3733800"/>
            <a:ext cx="4145600" cy="301937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181601" y="4605867"/>
            <a:ext cx="2951558" cy="584775"/>
          </a:xfrm>
          <a:prstGeom prst="rect">
            <a:avLst/>
          </a:prstGeom>
          <a:noFill/>
        </p:spPr>
        <p:txBody>
          <a:bodyPr wrap="square" rtlCol="0">
            <a:spAutoFit/>
          </a:bodyPr>
          <a:lstStyle/>
          <a:p>
            <a:r>
              <a:rPr lang="en-US" sz="3200" b="1" dirty="0" smtClean="0">
                <a:solidFill>
                  <a:srgbClr val="FF0000"/>
                </a:solidFill>
              </a:rPr>
              <a:t>Other ideas???</a:t>
            </a:r>
            <a:endParaRPr lang="en-US" sz="3200" b="1" dirty="0">
              <a:solidFill>
                <a:srgbClr val="FF0000"/>
              </a:solidFill>
            </a:endParaRPr>
          </a:p>
        </p:txBody>
      </p:sp>
    </p:spTree>
    <p:extLst>
      <p:ext uri="{BB962C8B-B14F-4D97-AF65-F5344CB8AC3E}">
        <p14:creationId xmlns:p14="http://schemas.microsoft.com/office/powerpoint/2010/main" val="1665029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 do you think?</a:t>
            </a:r>
            <a:endParaRPr lang="en-US" dirty="0">
              <a:solidFill>
                <a:srgbClr val="FF0000"/>
              </a:solidFill>
            </a:endParaRPr>
          </a:p>
        </p:txBody>
      </p:sp>
      <p:sp>
        <p:nvSpPr>
          <p:cNvPr id="3" name="Content Placeholder 2"/>
          <p:cNvSpPr>
            <a:spLocks noGrp="1"/>
          </p:cNvSpPr>
          <p:nvPr>
            <p:ph idx="1"/>
          </p:nvPr>
        </p:nvSpPr>
        <p:spPr/>
        <p:txBody>
          <a:bodyPr/>
          <a:lstStyle/>
          <a:p>
            <a:pPr marL="0" indent="0">
              <a:buNone/>
            </a:pPr>
            <a:r>
              <a:rPr lang="en-US" dirty="0" smtClean="0">
                <a:solidFill>
                  <a:srgbClr val="FF0000"/>
                </a:solidFill>
              </a:rPr>
              <a:t>How did this process work for you as a writer?</a:t>
            </a:r>
          </a:p>
          <a:p>
            <a:r>
              <a:rPr lang="en-US" dirty="0" smtClean="0"/>
              <a:t>Setting up reading and writing space in the notebook</a:t>
            </a:r>
          </a:p>
          <a:p>
            <a:r>
              <a:rPr lang="en-US" dirty="0" smtClean="0"/>
              <a:t>Jotting initial thinking</a:t>
            </a:r>
          </a:p>
          <a:p>
            <a:r>
              <a:rPr lang="en-US" dirty="0" smtClean="0"/>
              <a:t>Adding to thinking by reading an image</a:t>
            </a:r>
          </a:p>
          <a:p>
            <a:r>
              <a:rPr lang="en-US" dirty="0" smtClean="0"/>
              <a:t>Using sentence frames</a:t>
            </a:r>
          </a:p>
          <a:p>
            <a:r>
              <a:rPr lang="en-US" dirty="0" smtClean="0"/>
              <a:t>Sharing with partners                       </a:t>
            </a:r>
            <a:endParaRPr lang="en-US" dirty="0"/>
          </a:p>
        </p:txBody>
      </p:sp>
    </p:spTree>
    <p:extLst>
      <p:ext uri="{BB962C8B-B14F-4D97-AF65-F5344CB8AC3E}">
        <p14:creationId xmlns:p14="http://schemas.microsoft.com/office/powerpoint/2010/main" val="39553644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solidFill>
                  <a:srgbClr val="FF0000"/>
                </a:solidFill>
              </a:rPr>
              <a:t>Volunteers?</a:t>
            </a:r>
            <a:endParaRPr lang="en-US" sz="5400" b="1" dirty="0">
              <a:solidFill>
                <a:srgbClr val="FF0000"/>
              </a:solidFill>
            </a:endParaRPr>
          </a:p>
        </p:txBody>
      </p:sp>
      <p:sp>
        <p:nvSpPr>
          <p:cNvPr id="3" name="Content Placeholder 2"/>
          <p:cNvSpPr>
            <a:spLocks noGrp="1"/>
          </p:cNvSpPr>
          <p:nvPr>
            <p:ph idx="1"/>
          </p:nvPr>
        </p:nvSpPr>
        <p:spPr/>
        <p:txBody>
          <a:bodyPr/>
          <a:lstStyle/>
          <a:p>
            <a:pPr marL="0" indent="0" algn="ctr">
              <a:buNone/>
            </a:pPr>
            <a:r>
              <a:rPr lang="en-US" dirty="0" smtClean="0"/>
              <a:t>May we borrow your notebook for a few minutes after class?</a:t>
            </a:r>
          </a:p>
          <a:p>
            <a:pPr marL="0" indent="0" algn="ctr">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76400" y="2881313"/>
            <a:ext cx="2571750" cy="3333750"/>
          </a:xfrm>
          <a:prstGeom prst="rect">
            <a:avLst/>
          </a:prstGeom>
        </p:spPr>
      </p:pic>
      <p:sp>
        <p:nvSpPr>
          <p:cNvPr id="6" name="Rectangle 5"/>
          <p:cNvSpPr/>
          <p:nvPr/>
        </p:nvSpPr>
        <p:spPr>
          <a:xfrm>
            <a:off x="5029200" y="2895601"/>
            <a:ext cx="3352800" cy="3046988"/>
          </a:xfrm>
          <a:prstGeom prst="rect">
            <a:avLst/>
          </a:prstGeom>
        </p:spPr>
        <p:txBody>
          <a:bodyPr wrap="square">
            <a:spAutoFit/>
          </a:bodyPr>
          <a:lstStyle/>
          <a:p>
            <a:pPr lvl="0" algn="ctr"/>
            <a:r>
              <a:rPr lang="en-US" sz="32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Thank you so much for being such great readers, writers and thinkers </a:t>
            </a:r>
            <a:r>
              <a:rPr lang="en-US" sz="3200" b="1" spc="50" dirty="0" smtClean="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rPr>
              <a:t>today.</a:t>
            </a:r>
            <a:endParaRPr lang="en-US" sz="3200" b="1" spc="50" dirty="0">
              <a:ln w="11430"/>
              <a:gradFill>
                <a:gsLst>
                  <a:gs pos="25000">
                    <a:srgbClr val="C0504D">
                      <a:satMod val="155000"/>
                    </a:srgbClr>
                  </a:gs>
                  <a:gs pos="100000">
                    <a:srgbClr val="C0504D">
                      <a:shade val="45000"/>
                      <a:satMod val="165000"/>
                    </a:srgbClr>
                  </a:gs>
                </a:gsLst>
                <a:lin ang="5400000"/>
              </a:gradFill>
              <a:effectLst>
                <a:outerShdw blurRad="76200" dist="50800" dir="5400000" algn="tl" rotWithShape="0">
                  <a:srgbClr val="000000">
                    <a:alpha val="65000"/>
                  </a:srgbClr>
                </a:outerShdw>
              </a:effectLst>
            </a:endParaRPr>
          </a:p>
        </p:txBody>
      </p:sp>
    </p:spTree>
    <p:extLst>
      <p:ext uri="{BB962C8B-B14F-4D97-AF65-F5344CB8AC3E}">
        <p14:creationId xmlns:p14="http://schemas.microsoft.com/office/powerpoint/2010/main" val="30512351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What’s Happening Today?</a:t>
            </a:r>
            <a:endParaRPr lang="en-US" dirty="0">
              <a:solidFill>
                <a:srgbClr val="FF0000"/>
              </a:solidFill>
            </a:endParaRPr>
          </a:p>
        </p:txBody>
      </p:sp>
      <p:sp>
        <p:nvSpPr>
          <p:cNvPr id="3" name="Text Placeholder 2"/>
          <p:cNvSpPr>
            <a:spLocks noGrp="1"/>
          </p:cNvSpPr>
          <p:nvPr>
            <p:ph type="body" idx="1"/>
          </p:nvPr>
        </p:nvSpPr>
        <p:spPr/>
        <p:txBody>
          <a:bodyPr/>
          <a:lstStyle/>
          <a:p>
            <a:pPr algn="ctr"/>
            <a:r>
              <a:rPr lang="en-US" dirty="0" smtClean="0"/>
              <a:t>Who We Are</a:t>
            </a:r>
            <a:endParaRPr lang="en-US" dirty="0"/>
          </a:p>
        </p:txBody>
      </p:sp>
      <p:sp>
        <p:nvSpPr>
          <p:cNvPr id="4" name="Content Placeholder 3"/>
          <p:cNvSpPr>
            <a:spLocks noGrp="1"/>
          </p:cNvSpPr>
          <p:nvPr>
            <p:ph sz="half" idx="2"/>
          </p:nvPr>
        </p:nvSpPr>
        <p:spPr/>
        <p:txBody>
          <a:bodyPr/>
          <a:lstStyle/>
          <a:p>
            <a:r>
              <a:rPr lang="en-US" dirty="0" smtClean="0"/>
              <a:t>Ms</a:t>
            </a:r>
            <a:r>
              <a:rPr lang="en-US" dirty="0" smtClean="0"/>
              <a:t>. Appel</a:t>
            </a:r>
            <a:endParaRPr lang="en-US" dirty="0" smtClean="0"/>
          </a:p>
          <a:p>
            <a:r>
              <a:rPr lang="en-US" dirty="0" smtClean="0"/>
              <a:t>Mrs. </a:t>
            </a:r>
            <a:r>
              <a:rPr lang="en-US" dirty="0" smtClean="0"/>
              <a:t>Payne</a:t>
            </a:r>
            <a:endParaRPr lang="en-US" dirty="0" smtClean="0"/>
          </a:p>
          <a:p>
            <a:r>
              <a:rPr lang="en-US" dirty="0" smtClean="0"/>
              <a:t>Guest Teachers</a:t>
            </a:r>
          </a:p>
          <a:p>
            <a:endParaRPr lang="en-US" dirty="0"/>
          </a:p>
          <a:p>
            <a:endParaRPr lang="en-US" dirty="0" smtClean="0"/>
          </a:p>
          <a:p>
            <a:pPr marL="0" indent="0" algn="ctr">
              <a:buNone/>
            </a:pPr>
            <a:endParaRPr lang="en-US" dirty="0"/>
          </a:p>
        </p:txBody>
      </p:sp>
      <p:sp>
        <p:nvSpPr>
          <p:cNvPr id="5" name="Text Placeholder 4"/>
          <p:cNvSpPr>
            <a:spLocks noGrp="1"/>
          </p:cNvSpPr>
          <p:nvPr>
            <p:ph type="body" sz="quarter" idx="3"/>
          </p:nvPr>
        </p:nvSpPr>
        <p:spPr/>
        <p:txBody>
          <a:bodyPr/>
          <a:lstStyle/>
          <a:p>
            <a:pPr algn="ctr"/>
            <a:r>
              <a:rPr lang="en-US" dirty="0" smtClean="0"/>
              <a:t>Why We’re Here</a:t>
            </a:r>
            <a:endParaRPr lang="en-US" dirty="0"/>
          </a:p>
        </p:txBody>
      </p:sp>
      <p:sp>
        <p:nvSpPr>
          <p:cNvPr id="6" name="Content Placeholder 5"/>
          <p:cNvSpPr>
            <a:spLocks noGrp="1"/>
          </p:cNvSpPr>
          <p:nvPr>
            <p:ph sz="quarter" idx="4"/>
          </p:nvPr>
        </p:nvSpPr>
        <p:spPr/>
        <p:txBody>
          <a:bodyPr/>
          <a:lstStyle/>
          <a:p>
            <a:r>
              <a:rPr lang="en-US" dirty="0" smtClean="0"/>
              <a:t>To experience a lesson with you</a:t>
            </a:r>
          </a:p>
          <a:p>
            <a:r>
              <a:rPr lang="en-US" dirty="0" smtClean="0"/>
              <a:t>To learn together as teachers and students </a:t>
            </a:r>
          </a:p>
          <a:p>
            <a:r>
              <a:rPr lang="en-US" dirty="0" smtClean="0"/>
              <a:t>To examine our argument teaching practices</a:t>
            </a:r>
            <a:endParaRPr lang="en-US" dirty="0"/>
          </a:p>
        </p:txBody>
      </p:sp>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t="12497" b="8249"/>
          <a:stretch/>
        </p:blipFill>
        <p:spPr>
          <a:xfrm>
            <a:off x="457200" y="3733800"/>
            <a:ext cx="3838234" cy="2386012"/>
          </a:xfrm>
          <a:prstGeom prst="rect">
            <a:avLst/>
          </a:prstGeom>
        </p:spPr>
      </p:pic>
    </p:spTree>
    <p:extLst>
      <p:ext uri="{BB962C8B-B14F-4D97-AF65-F5344CB8AC3E}">
        <p14:creationId xmlns:p14="http://schemas.microsoft.com/office/powerpoint/2010/main" val="650951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solidFill>
                  <a:srgbClr val="FF0000"/>
                </a:solidFill>
              </a:rPr>
              <a:t>What Argument Writing Can Do For Us</a:t>
            </a:r>
            <a:endParaRPr lang="en-US" sz="3600" dirty="0">
              <a:solidFill>
                <a:srgbClr val="FF0000"/>
              </a:solidFill>
            </a:endParaRPr>
          </a:p>
        </p:txBody>
      </p:sp>
      <p:sp>
        <p:nvSpPr>
          <p:cNvPr id="3" name="Content Placeholder 2"/>
          <p:cNvSpPr>
            <a:spLocks noGrp="1"/>
          </p:cNvSpPr>
          <p:nvPr>
            <p:ph idx="1"/>
          </p:nvPr>
        </p:nvSpPr>
        <p:spPr/>
        <p:txBody>
          <a:bodyPr>
            <a:normAutofit fontScale="92500" lnSpcReduction="20000"/>
          </a:bodyPr>
          <a:lstStyle/>
          <a:p>
            <a:pPr marL="0" indent="0" algn="ctr">
              <a:buNone/>
            </a:pPr>
            <a:r>
              <a:rPr lang="en-US" dirty="0" smtClean="0"/>
              <a:t>We are all part of a </a:t>
            </a:r>
            <a:r>
              <a:rPr lang="en-US" dirty="0" smtClean="0">
                <a:solidFill>
                  <a:srgbClr val="FF0000"/>
                </a:solidFill>
              </a:rPr>
              <a:t>democracy</a:t>
            </a:r>
            <a:r>
              <a:rPr lang="en-US" dirty="0" smtClean="0"/>
              <a:t>.  This means we all live in a world in which we have a </a:t>
            </a:r>
            <a:r>
              <a:rPr lang="en-US" dirty="0" smtClean="0">
                <a:solidFill>
                  <a:srgbClr val="0070C0"/>
                </a:solidFill>
              </a:rPr>
              <a:t>voice</a:t>
            </a:r>
            <a:r>
              <a:rPr lang="en-US" dirty="0" smtClean="0"/>
              <a:t> and the </a:t>
            </a:r>
            <a:r>
              <a:rPr lang="en-US" dirty="0" smtClean="0">
                <a:solidFill>
                  <a:srgbClr val="00B050"/>
                </a:solidFill>
              </a:rPr>
              <a:t>freedom</a:t>
            </a:r>
            <a:r>
              <a:rPr lang="en-US" dirty="0" smtClean="0"/>
              <a:t> to express it.  Part of being </a:t>
            </a:r>
            <a:r>
              <a:rPr lang="en-US" dirty="0" smtClean="0">
                <a:solidFill>
                  <a:schemeClr val="accent6">
                    <a:lumMod val="75000"/>
                  </a:schemeClr>
                </a:solidFill>
              </a:rPr>
              <a:t>responsible</a:t>
            </a:r>
            <a:r>
              <a:rPr lang="en-US" dirty="0" smtClean="0"/>
              <a:t> </a:t>
            </a:r>
            <a:r>
              <a:rPr lang="en-US" dirty="0" smtClean="0">
                <a:solidFill>
                  <a:schemeClr val="accent6">
                    <a:lumMod val="75000"/>
                  </a:schemeClr>
                </a:solidFill>
              </a:rPr>
              <a:t>citizens</a:t>
            </a:r>
            <a:r>
              <a:rPr lang="en-US" dirty="0" smtClean="0"/>
              <a:t> is to join in </a:t>
            </a:r>
            <a:r>
              <a:rPr lang="en-US" dirty="0" smtClean="0">
                <a:solidFill>
                  <a:srgbClr val="FF0000"/>
                </a:solidFill>
              </a:rPr>
              <a:t>conversations</a:t>
            </a:r>
            <a:r>
              <a:rPr lang="en-US" dirty="0" smtClean="0"/>
              <a:t> that matter in our world.  Learning to create effective arguments involves </a:t>
            </a:r>
            <a:r>
              <a:rPr lang="en-US" dirty="0" smtClean="0">
                <a:solidFill>
                  <a:srgbClr val="FF0000"/>
                </a:solidFill>
              </a:rPr>
              <a:t>getting at the truth </a:t>
            </a:r>
            <a:r>
              <a:rPr lang="en-US" dirty="0" smtClean="0"/>
              <a:t>in </a:t>
            </a:r>
            <a:r>
              <a:rPr lang="en-US" dirty="0" smtClean="0">
                <a:solidFill>
                  <a:schemeClr val="accent3">
                    <a:lumMod val="75000"/>
                  </a:schemeClr>
                </a:solidFill>
              </a:rPr>
              <a:t>respectful</a:t>
            </a:r>
            <a:r>
              <a:rPr lang="en-US" dirty="0" smtClean="0"/>
              <a:t>, </a:t>
            </a:r>
            <a:r>
              <a:rPr lang="en-US" dirty="0" smtClean="0">
                <a:solidFill>
                  <a:schemeClr val="accent5">
                    <a:lumMod val="75000"/>
                  </a:schemeClr>
                </a:solidFill>
              </a:rPr>
              <a:t>thoughtful</a:t>
            </a:r>
            <a:r>
              <a:rPr lang="en-US" dirty="0" smtClean="0"/>
              <a:t>, </a:t>
            </a:r>
            <a:r>
              <a:rPr lang="en-US" dirty="0" smtClean="0">
                <a:solidFill>
                  <a:srgbClr val="7030A0"/>
                </a:solidFill>
              </a:rPr>
              <a:t>open-minded</a:t>
            </a:r>
            <a:r>
              <a:rPr lang="en-US" dirty="0" smtClean="0"/>
              <a:t> ways and </a:t>
            </a:r>
            <a:r>
              <a:rPr lang="en-US" dirty="0" smtClean="0">
                <a:solidFill>
                  <a:srgbClr val="C00000"/>
                </a:solidFill>
              </a:rPr>
              <a:t>communicating</a:t>
            </a:r>
            <a:r>
              <a:rPr lang="en-US" dirty="0" smtClean="0"/>
              <a:t> likewise.  Learning to read, write, and share effective argument will serve us all well not only in </a:t>
            </a:r>
            <a:r>
              <a:rPr lang="en-US" dirty="0" smtClean="0">
                <a:solidFill>
                  <a:srgbClr val="00B050"/>
                </a:solidFill>
              </a:rPr>
              <a:t>high school and college</a:t>
            </a:r>
            <a:r>
              <a:rPr lang="en-US" dirty="0" smtClean="0"/>
              <a:t>, but in our daily lives throughout our </a:t>
            </a:r>
            <a:r>
              <a:rPr lang="en-US" dirty="0" smtClean="0">
                <a:solidFill>
                  <a:schemeClr val="accent5">
                    <a:lumMod val="75000"/>
                  </a:schemeClr>
                </a:solidFill>
              </a:rPr>
              <a:t>communities and careers</a:t>
            </a:r>
            <a:r>
              <a:rPr lang="en-US" dirty="0" smtClean="0"/>
              <a:t>. </a:t>
            </a:r>
            <a:endParaRPr lang="en-US" dirty="0"/>
          </a:p>
        </p:txBody>
      </p:sp>
    </p:spTree>
    <p:extLst>
      <p:ext uri="{BB962C8B-B14F-4D97-AF65-F5344CB8AC3E}">
        <p14:creationId xmlns:p14="http://schemas.microsoft.com/office/powerpoint/2010/main" val="30471355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Getting Our Notebook Ready</a:t>
            </a:r>
            <a:endParaRPr lang="en-US" dirty="0">
              <a:solidFill>
                <a:srgbClr val="FF0000"/>
              </a:solidFill>
            </a:endParaRPr>
          </a:p>
        </p:txBody>
      </p:sp>
      <p:pic>
        <p:nvPicPr>
          <p:cNvPr id="4" name="Content Placeholder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48922" y="1600200"/>
            <a:ext cx="8046156" cy="4525963"/>
          </a:xfrm>
        </p:spPr>
      </p:pic>
    </p:spTree>
    <p:extLst>
      <p:ext uri="{BB962C8B-B14F-4D97-AF65-F5344CB8AC3E}">
        <p14:creationId xmlns:p14="http://schemas.microsoft.com/office/powerpoint/2010/main" val="22711148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rgbClr val="FF0000"/>
                </a:solidFill>
              </a:rPr>
              <a:t>What are your thoughts about reality TV?</a:t>
            </a:r>
            <a:endParaRPr lang="en-US" dirty="0">
              <a:solidFill>
                <a:srgbClr val="FF0000"/>
              </a:solidFill>
            </a:endParaRPr>
          </a:p>
        </p:txBody>
      </p:sp>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4267200" y="1828800"/>
            <a:ext cx="4648200" cy="4038600"/>
          </a:xfrm>
        </p:spPr>
      </p:pic>
      <p:pic>
        <p:nvPicPr>
          <p:cNvPr id="5" name="Content Placeholder 3"/>
          <p:cNvPicPr>
            <a:picLocks noGrp="1" noChangeAspect="1"/>
          </p:cNvPicPr>
          <p:nvPr>
            <p:ph sz="half" idx="1"/>
          </p:nvPr>
        </p:nvPicPr>
        <p:blipFill>
          <a:blip r:embed="rId4" cstate="print"/>
          <a:stretch>
            <a:fillRect/>
          </a:stretch>
        </p:blipFill>
        <p:spPr>
          <a:xfrm>
            <a:off x="467456" y="1828800"/>
            <a:ext cx="3723544" cy="3200400"/>
          </a:xfrm>
          <a:prstGeom prst="rect">
            <a:avLst/>
          </a:prstGeom>
        </p:spPr>
      </p:pic>
    </p:spTree>
    <p:extLst>
      <p:ext uri="{BB962C8B-B14F-4D97-AF65-F5344CB8AC3E}">
        <p14:creationId xmlns:p14="http://schemas.microsoft.com/office/powerpoint/2010/main" val="2523941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smtClean="0">
                <a:solidFill>
                  <a:srgbClr val="FF0000"/>
                </a:solidFill>
              </a:rPr>
              <a:t>Let’s add to our </a:t>
            </a:r>
            <a:r>
              <a:rPr lang="en-US" dirty="0" smtClean="0">
                <a:solidFill>
                  <a:srgbClr val="FF0000"/>
                </a:solidFill>
              </a:rPr>
              <a:t>thinking </a:t>
            </a:r>
            <a:br>
              <a:rPr lang="en-US" dirty="0" smtClean="0">
                <a:solidFill>
                  <a:srgbClr val="FF0000"/>
                </a:solidFill>
              </a:rPr>
            </a:br>
            <a:r>
              <a:rPr lang="en-US" dirty="0" smtClean="0">
                <a:solidFill>
                  <a:srgbClr val="FF0000"/>
                </a:solidFill>
              </a:rPr>
              <a:t>with another text…</a:t>
            </a:r>
            <a:endParaRPr lang="en-US" dirty="0">
              <a:solidFill>
                <a:srgbClr val="FF0000"/>
              </a:solidFill>
            </a:endParaRPr>
          </a:p>
        </p:txBody>
      </p:sp>
      <p:pic>
        <p:nvPicPr>
          <p:cNvPr id="5" name="Content Placeholder 3"/>
          <p:cNvPicPr>
            <a:picLocks noGrp="1" noChangeAspect="1"/>
          </p:cNvPicPr>
          <p:nvPr>
            <p:ph idx="1"/>
          </p:nvPr>
        </p:nvPicPr>
        <p:blipFill>
          <a:blip r:embed="rId3" cstate="print"/>
          <a:stretch>
            <a:fillRect/>
          </a:stretch>
        </p:blipFill>
        <p:spPr>
          <a:xfrm>
            <a:off x="1736617" y="1600200"/>
            <a:ext cx="5670765" cy="4525963"/>
          </a:xfrm>
          <a:prstGeom prst="rect">
            <a:avLst/>
          </a:prstGeom>
        </p:spPr>
      </p:pic>
    </p:spTree>
    <p:extLst>
      <p:ext uri="{BB962C8B-B14F-4D97-AF65-F5344CB8AC3E}">
        <p14:creationId xmlns:p14="http://schemas.microsoft.com/office/powerpoint/2010/main" val="10046790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Reading and Cookies</a:t>
            </a:r>
            <a:endParaRPr lang="en-US" dirty="0">
              <a:solidFill>
                <a:srgbClr val="FF0000"/>
              </a:solidFill>
            </a:endParaRPr>
          </a:p>
        </p:txBody>
      </p:sp>
      <p:pic>
        <p:nvPicPr>
          <p:cNvPr id="1026" name="Picture 2" descr="http://saintalphonsuswexford.org/wp-content/uploads/2015/02/cookies.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2795" y="1600200"/>
            <a:ext cx="7158410" cy="4525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39362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Reading and Dogs: Digging Deeper</a:t>
            </a:r>
            <a:endParaRPr lang="en-US" dirty="0">
              <a:solidFill>
                <a:srgbClr val="FF0000"/>
              </a:solidFill>
            </a:endParaRPr>
          </a:p>
        </p:txBody>
      </p:sp>
      <p:sp>
        <p:nvSpPr>
          <p:cNvPr id="3" name="Content Placeholder 2"/>
          <p:cNvSpPr>
            <a:spLocks noGrp="1"/>
          </p:cNvSpPr>
          <p:nvPr>
            <p:ph idx="1"/>
          </p:nvPr>
        </p:nvSpPr>
        <p:spPr>
          <a:xfrm>
            <a:off x="772405" y="3451225"/>
            <a:ext cx="8229600" cy="4525963"/>
          </a:xfrm>
        </p:spPr>
        <p:txBody>
          <a:bodyPr/>
          <a:lstStyle/>
          <a:p>
            <a:pPr marL="0" indent="0">
              <a:buNone/>
            </a:pPr>
            <a:r>
              <a:rPr lang="en-US" dirty="0"/>
              <a:t> </a:t>
            </a:r>
          </a:p>
        </p:txBody>
      </p:sp>
      <p:pic>
        <p:nvPicPr>
          <p:cNvPr id="2050" name="Picture 2" descr="https://lh3.googleusercontent.com/Z0w0kNx9KCkjpOe841ca5GnLuASIFoNZLYc8hH8pogQ_AHv3pRaQ8Z2HNM3L_pndkHZBzD-4DH9zdB0ILKTw1c1v4qKw3gr9tt3CcTHeg4BcNcFz9kfv03Bt0i6cGZ4Oq0w_QKBwH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0780" y="1420811"/>
            <a:ext cx="1838476" cy="1447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lh5.googleusercontent.com/6Zv_ThWsKlqeVRnCwhQGc0_kVi7ASGdfSqfkPWwGOzEKz0yehKvUqgvli9LydwK7vEfLN6wPWMe6a54K5AbFWU9kGSH9NGF1MgtnP9H9tsp0VL0Lj5pAUoXGt3Oyv3dzxMKafgz0m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0780" y="3053995"/>
            <a:ext cx="1662820" cy="166282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lh5.googleusercontent.com/onpvYcqM-PPTdNvF7wMXMBMLudWWR6aN01-H566mdqSse-dVQKYbKRlx9vJDvIiAy6jZoqK4Sxtz27IQyGk5RydpCpKD7Mke17FKipsf5ma4aksuzyL74G97FsLk2gXpbF4PFQCPFA"/>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0780" y="4902198"/>
            <a:ext cx="2005214" cy="162401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505200" y="1524000"/>
            <a:ext cx="5943600" cy="4708981"/>
          </a:xfrm>
          <a:prstGeom prst="rect">
            <a:avLst/>
          </a:prstGeom>
          <a:noFill/>
        </p:spPr>
        <p:txBody>
          <a:bodyPr wrap="square" rtlCol="0">
            <a:spAutoFit/>
          </a:bodyPr>
          <a:lstStyle/>
          <a:p>
            <a:endParaRPr lang="en-US" sz="2400" dirty="0" smtClean="0"/>
          </a:p>
          <a:p>
            <a:r>
              <a:rPr lang="en-US" sz="2800" dirty="0" smtClean="0"/>
              <a:t>What does it say?</a:t>
            </a:r>
          </a:p>
          <a:p>
            <a:endParaRPr lang="en-US" sz="2800" dirty="0"/>
          </a:p>
          <a:p>
            <a:endParaRPr lang="en-US" sz="2800" dirty="0" smtClean="0"/>
          </a:p>
          <a:p>
            <a:endParaRPr lang="en-US" sz="2800" dirty="0"/>
          </a:p>
          <a:p>
            <a:r>
              <a:rPr lang="en-US" sz="2800" dirty="0" smtClean="0"/>
              <a:t>How does it say it?</a:t>
            </a:r>
          </a:p>
          <a:p>
            <a:endParaRPr lang="en-US" sz="2800" dirty="0"/>
          </a:p>
          <a:p>
            <a:endParaRPr lang="en-US" sz="2800" dirty="0" smtClean="0"/>
          </a:p>
          <a:p>
            <a:endParaRPr lang="en-US" sz="2800" dirty="0"/>
          </a:p>
          <a:p>
            <a:r>
              <a:rPr lang="en-US" sz="2800" dirty="0" smtClean="0"/>
              <a:t>What does it mean?</a:t>
            </a:r>
          </a:p>
          <a:p>
            <a:endParaRPr lang="en-US" sz="2400" dirty="0"/>
          </a:p>
        </p:txBody>
      </p:sp>
      <p:sp>
        <p:nvSpPr>
          <p:cNvPr id="5" name="Right Arrow 4"/>
          <p:cNvSpPr/>
          <p:nvPr/>
        </p:nvSpPr>
        <p:spPr>
          <a:xfrm>
            <a:off x="2424805" y="373380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2429325" y="2040509"/>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2475994" y="5370862"/>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470596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0000"/>
                </a:solidFill>
              </a:rPr>
              <a:t>Let’s add to our thinking…</a:t>
            </a:r>
            <a:endParaRPr lang="en-US" dirty="0">
              <a:solidFill>
                <a:srgbClr val="FF0000"/>
              </a:solidFill>
            </a:endParaRPr>
          </a:p>
        </p:txBody>
      </p:sp>
      <p:pic>
        <p:nvPicPr>
          <p:cNvPr id="4" name="Content Placeholder 3"/>
          <p:cNvPicPr>
            <a:picLocks noGrp="1" noChangeAspect="1"/>
          </p:cNvPicPr>
          <p:nvPr>
            <p:ph idx="1"/>
          </p:nvPr>
        </p:nvPicPr>
        <p:blipFill rotWithShape="1">
          <a:blip r:embed="rId3" cstate="print">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l="13585" r="17962"/>
          <a:stretch/>
        </p:blipFill>
        <p:spPr>
          <a:xfrm rot="5400000">
            <a:off x="1997866" y="1388269"/>
            <a:ext cx="5072063" cy="4952999"/>
          </a:xfrm>
        </p:spPr>
      </p:pic>
    </p:spTree>
    <p:extLst>
      <p:ext uri="{BB962C8B-B14F-4D97-AF65-F5344CB8AC3E}">
        <p14:creationId xmlns:p14="http://schemas.microsoft.com/office/powerpoint/2010/main" val="428089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153</TotalTime>
  <Words>1017</Words>
  <Application>Microsoft Office PowerPoint</Application>
  <PresentationFormat>On-screen Show (4:3)</PresentationFormat>
  <Paragraphs>93</Paragraphs>
  <Slides>14</Slides>
  <Notes>14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Bernard MT Condensed</vt:lpstr>
      <vt:lpstr>Calibri</vt:lpstr>
      <vt:lpstr>Office Theme</vt:lpstr>
      <vt:lpstr>Making Informal Arguments</vt:lpstr>
      <vt:lpstr>What’s Happening Today?</vt:lpstr>
      <vt:lpstr>What Argument Writing Can Do For Us</vt:lpstr>
      <vt:lpstr>Getting Our Notebook Ready</vt:lpstr>
      <vt:lpstr>What are your thoughts about reality TV?</vt:lpstr>
      <vt:lpstr>Let’s add to our thinking  with another text…</vt:lpstr>
      <vt:lpstr>Reading and Cookies</vt:lpstr>
      <vt:lpstr>Reading and Dogs: Digging Deeper</vt:lpstr>
      <vt:lpstr>Let’s add to our thinking…</vt:lpstr>
      <vt:lpstr>PowerPoint Presentation</vt:lpstr>
      <vt:lpstr>Rereading and Adding Layers</vt:lpstr>
      <vt:lpstr>Sentence Frames </vt:lpstr>
      <vt:lpstr>What do you think?</vt:lpstr>
      <vt:lpstr>Volunteers?</vt:lpstr>
    </vt:vector>
  </TitlesOfParts>
  <Company>Springfield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Informal Arguments</dc:title>
  <dc:creator>Administrator</dc:creator>
  <cp:lastModifiedBy>Appel, Colleen A</cp:lastModifiedBy>
  <cp:revision>4</cp:revision>
  <dcterms:created xsi:type="dcterms:W3CDTF">2015-09-03T16:25:11Z</dcterms:created>
  <dcterms:modified xsi:type="dcterms:W3CDTF">2015-09-08T16:12:31Z</dcterms:modified>
</cp:coreProperties>
</file>